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57" r:id="rId4"/>
    <p:sldId id="258" r:id="rId5"/>
    <p:sldId id="259" r:id="rId6"/>
    <p:sldId id="267" r:id="rId7"/>
    <p:sldId id="260" r:id="rId8"/>
    <p:sldId id="262" r:id="rId9"/>
    <p:sldId id="266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377" autoAdjust="0"/>
  </p:normalViewPr>
  <p:slideViewPr>
    <p:cSldViewPr>
      <p:cViewPr varScale="1">
        <p:scale>
          <a:sx n="68" d="100"/>
          <a:sy n="68" d="100"/>
        </p:scale>
        <p:origin x="-184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E2FEB-F017-4EA1-8205-9AE76FCC81C7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90374-17C5-4934-B133-D4667176A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4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</a:t>
            </a:r>
            <a:r>
              <a:rPr lang="en-US" baseline="0" dirty="0" smtClean="0"/>
              <a:t> Start with four more than twice the number of eggs in a dozen.  Divide by 7.  Multiply by the number of years in a decade.  Subtract half of 30.  Take the positive square root.  (5)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8 less than triple the number of nickels in a quarter.  Square it.  Add 90.  Subtract 58.  Take the negative square root. </a:t>
            </a:r>
            <a:r>
              <a:rPr lang="en-US" baseline="0" smtClean="0"/>
              <a:t>(-9)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90374-17C5-4934-B133-D4667176A3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1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32DC4-C0A5-4677-9A45-890D409A898C}" type="slidenum">
              <a:rPr lang="en-US"/>
              <a:pPr/>
              <a:t>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80A16-4041-4BC2-B491-C0E5856F33E3}" type="slidenum">
              <a:rPr lang="en-US"/>
              <a:pPr/>
              <a:t>4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0E2196-38A3-4F4F-8A6F-B4DB43DC51CC}" type="slidenum">
              <a:rPr lang="en-US"/>
              <a:pPr/>
              <a:t>5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048A48-E2ED-4DA6-8152-9E51DEA91B25}" type="slidenum">
              <a:rPr lang="en-US"/>
              <a:pPr/>
              <a:t>7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7AFBA-92B3-4B05-A28A-8D6846DCA465}" type="slidenum">
              <a:rPr lang="en-US"/>
              <a:pPr/>
              <a:t>8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36009C-5686-412C-B804-B63C4902503B}" type="datetimeFigureOut">
              <a:rPr lang="en-US" smtClean="0"/>
              <a:t>1/9/2013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FFF396-3D39-48F6-9576-E942B29DA7A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6.wmf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5.wmf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Wednesday, </a:t>
            </a:r>
            <a:r>
              <a:rPr lang="en-US" smtClean="0"/>
              <a:t>January 9,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 &amp; 2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7-2: Exploring Similar Polygons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Work on </a:t>
            </a:r>
            <a:r>
              <a:rPr lang="en-US" dirty="0" err="1" smtClean="0"/>
              <a:t>Ch</a:t>
            </a:r>
            <a:r>
              <a:rPr lang="en-US" dirty="0" smtClean="0"/>
              <a:t> 7 Packet 1 §7-2 problems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7800" y="3733800"/>
                <a:ext cx="7162800" cy="1985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342900" indent="-342900">
                  <a:buAutoNum type="arabicPeriod"/>
                </a:pPr>
                <a:r>
                  <a:rPr lang="en-US" dirty="0" smtClean="0"/>
                  <a:t>Determine the value of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342900" indent="-342900">
                  <a:buAutoNum type="arabicPeriod"/>
                </a:pPr>
                <a:r>
                  <a:rPr lang="en-US" dirty="0" smtClean="0"/>
                  <a:t>Factor completely: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−12</m:t>
                    </m:r>
                  </m:oMath>
                </a14:m>
                <a:endParaRPr lang="en-US" dirty="0" smtClean="0"/>
              </a:p>
              <a:p>
                <a:pPr marL="342900" indent="-342900">
                  <a:buAutoNum type="arabicPeriod"/>
                </a:pPr>
                <a:r>
                  <a:rPr lang="en-US" dirty="0" smtClean="0"/>
                  <a:t>Write the equation of a line in slope-intercept form that is parallel to the line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+7</m:t>
                    </m:r>
                  </m:oMath>
                </a14:m>
                <a:r>
                  <a:rPr lang="en-US" dirty="0" smtClean="0"/>
                  <a:t> and passes through the point (6, -8).</a:t>
                </a:r>
              </a:p>
              <a:p>
                <a:pPr marL="342900" indent="-342900">
                  <a:buAutoNum type="arabicPeriod"/>
                </a:pP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733800"/>
                <a:ext cx="7162800" cy="1985031"/>
              </a:xfrm>
              <a:prstGeom prst="rect">
                <a:avLst/>
              </a:prstGeom>
              <a:blipFill rotWithShape="1">
                <a:blip r:embed="rId3"/>
                <a:stretch>
                  <a:fillRect l="-766" t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912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Illustrating statements with pictures.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62200"/>
          </a:xfrm>
        </p:spPr>
        <p:txBody>
          <a:bodyPr>
            <a:normAutofit/>
          </a:bodyPr>
          <a:lstStyle/>
          <a:p>
            <a:r>
              <a:rPr lang="en-US" sz="2800" b="1" dirty="0"/>
              <a:t>For each statement, </a:t>
            </a:r>
            <a:r>
              <a:rPr lang="en-US" sz="2800" b="1" dirty="0" smtClean="0"/>
              <a:t>decide if it </a:t>
            </a:r>
            <a:r>
              <a:rPr lang="en-US" sz="2800" b="1" dirty="0"/>
              <a:t>is </a:t>
            </a:r>
            <a:r>
              <a:rPr lang="en-US" sz="2800" b="1" i="1" dirty="0"/>
              <a:t>always</a:t>
            </a:r>
            <a:r>
              <a:rPr lang="en-US" sz="2800" b="1" dirty="0"/>
              <a:t> true, </a:t>
            </a:r>
            <a:r>
              <a:rPr lang="en-US" sz="2800" b="1" i="1" dirty="0" smtClean="0"/>
              <a:t>sometimes</a:t>
            </a:r>
            <a:r>
              <a:rPr lang="en-US" sz="2800" b="1" dirty="0" smtClean="0"/>
              <a:t> </a:t>
            </a:r>
            <a:r>
              <a:rPr lang="en-US" sz="2800" b="1" dirty="0"/>
              <a:t>true, </a:t>
            </a:r>
            <a:r>
              <a:rPr lang="en-US" sz="2800" b="1" dirty="0" smtClean="0"/>
              <a:t>or </a:t>
            </a:r>
            <a:r>
              <a:rPr lang="en-US" sz="2800" b="1" i="1" dirty="0" smtClean="0"/>
              <a:t>never</a:t>
            </a:r>
            <a:r>
              <a:rPr lang="en-US" sz="2800" b="1" dirty="0" smtClean="0"/>
              <a:t> </a:t>
            </a:r>
            <a:r>
              <a:rPr lang="en-US" sz="2800" b="1" dirty="0"/>
              <a:t>true.  Draw figures to support your answer</a:t>
            </a:r>
            <a:r>
              <a:rPr lang="en-US" sz="2800" b="1" dirty="0" smtClean="0"/>
              <a:t>.</a:t>
            </a:r>
          </a:p>
          <a:p>
            <a:r>
              <a:rPr lang="en-US" sz="2800" dirty="0" smtClean="0"/>
              <a:t>A square is similar to a rectangle.</a:t>
            </a:r>
          </a:p>
          <a:p>
            <a:pPr lvl="1"/>
            <a:r>
              <a:rPr lang="en-US" sz="2400" dirty="0" smtClean="0"/>
              <a:t>Sometimes.</a:t>
            </a:r>
          </a:p>
          <a:p>
            <a:pPr lvl="1"/>
            <a:endParaRPr lang="en-US" sz="2400" dirty="0"/>
          </a:p>
          <a:p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244505" y="40834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6200" y="3969190"/>
            <a:ext cx="1143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Rectangle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4191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~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5867400" y="40834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09094" y="3969190"/>
            <a:ext cx="1558705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Rectangle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34200" y="4191000"/>
                <a:ext cx="6095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latin typeface="Cambria Math"/>
                          <a:ea typeface="Cambria Math"/>
                        </a:rPr>
                        <m:t>≁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191000"/>
                <a:ext cx="609599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2701705" y="4837331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129073" y="4540690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01705" y="3969190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089495" y="4540690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43400" y="4974760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784725" y="4396449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50910" y="3824949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932252" y="4396449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775295" y="4495800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72000" y="3810000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19600" y="4953000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953000" y="4495800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324600" y="4809416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751968" y="4512775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324600" y="3941275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6712390" y="4512775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212246" y="4974759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7415541" y="4648200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319756" y="3824948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8988203" y="4648200"/>
            <a:ext cx="1871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440846" y="3809999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288446" y="4952999"/>
            <a:ext cx="0" cy="274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88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000"/>
                            </p:stCondLst>
                            <p:childTnLst>
                              <p:par>
                                <p:cTn id="1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/>
      <p:bldP spid="7" grpId="0" animBg="1"/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Illustrating statements with pictures.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62200"/>
          </a:xfrm>
        </p:spPr>
        <p:txBody>
          <a:bodyPr>
            <a:normAutofit/>
          </a:bodyPr>
          <a:lstStyle/>
          <a:p>
            <a:r>
              <a:rPr lang="en-US" sz="2800" b="1" dirty="0"/>
              <a:t>For each statement, </a:t>
            </a:r>
            <a:r>
              <a:rPr lang="en-US" sz="2800" b="1" dirty="0" smtClean="0"/>
              <a:t>decide if it </a:t>
            </a:r>
            <a:r>
              <a:rPr lang="en-US" sz="2800" b="1" dirty="0"/>
              <a:t>is </a:t>
            </a:r>
            <a:r>
              <a:rPr lang="en-US" sz="2800" b="1" i="1" dirty="0"/>
              <a:t>always</a:t>
            </a:r>
            <a:r>
              <a:rPr lang="en-US" sz="2800" b="1" dirty="0"/>
              <a:t> true, </a:t>
            </a:r>
            <a:r>
              <a:rPr lang="en-US" sz="2800" b="1" i="1" dirty="0" smtClean="0"/>
              <a:t>sometimes</a:t>
            </a:r>
            <a:r>
              <a:rPr lang="en-US" sz="2800" b="1" dirty="0" smtClean="0"/>
              <a:t> </a:t>
            </a:r>
            <a:r>
              <a:rPr lang="en-US" sz="2800" b="1" dirty="0"/>
              <a:t>true, </a:t>
            </a:r>
            <a:r>
              <a:rPr lang="en-US" sz="2800" b="1" dirty="0" smtClean="0"/>
              <a:t>or </a:t>
            </a:r>
            <a:r>
              <a:rPr lang="en-US" sz="2800" b="1" i="1" dirty="0" smtClean="0"/>
              <a:t>never</a:t>
            </a:r>
            <a:r>
              <a:rPr lang="en-US" sz="2800" b="1" dirty="0" smtClean="0"/>
              <a:t> </a:t>
            </a:r>
            <a:r>
              <a:rPr lang="en-US" sz="2800" b="1" dirty="0"/>
              <a:t>true.  Draw figures to support your answer</a:t>
            </a:r>
            <a:r>
              <a:rPr lang="en-US" sz="2800" b="1" dirty="0" smtClean="0"/>
              <a:t>.</a:t>
            </a:r>
          </a:p>
          <a:p>
            <a:r>
              <a:rPr lang="en-US" sz="2800" dirty="0" smtClean="0"/>
              <a:t>A triangle is similar to a kite.</a:t>
            </a:r>
          </a:p>
          <a:p>
            <a:pPr lvl="1"/>
            <a:r>
              <a:rPr lang="en-US" sz="2400" dirty="0" smtClean="0"/>
              <a:t>Never.</a:t>
            </a:r>
          </a:p>
          <a:p>
            <a:pPr lvl="1"/>
            <a:endParaRPr lang="en-US" sz="2400" dirty="0"/>
          </a:p>
          <a:p>
            <a:endParaRPr lang="en-US" sz="2800" dirty="0"/>
          </a:p>
        </p:txBody>
      </p:sp>
      <p:sp>
        <p:nvSpPr>
          <p:cNvPr id="10" name="Isosceles Triangle 9"/>
          <p:cNvSpPr/>
          <p:nvPr/>
        </p:nvSpPr>
        <p:spPr>
          <a:xfrm>
            <a:off x="2133600" y="4114800"/>
            <a:ext cx="1676400" cy="1066800"/>
          </a:xfrm>
          <a:prstGeom prst="triangle">
            <a:avLst>
              <a:gd name="adj" fmla="val 645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413972" y="3757188"/>
            <a:ext cx="1204111" cy="2190939"/>
          </a:xfrm>
          <a:custGeom>
            <a:avLst/>
            <a:gdLst>
              <a:gd name="connsiteX0" fmla="*/ 552262 w 1204111"/>
              <a:gd name="connsiteY0" fmla="*/ 0 h 2190939"/>
              <a:gd name="connsiteX1" fmla="*/ 0 w 1204111"/>
              <a:gd name="connsiteY1" fmla="*/ 660903 h 2190939"/>
              <a:gd name="connsiteX2" fmla="*/ 615636 w 1204111"/>
              <a:gd name="connsiteY2" fmla="*/ 2190939 h 2190939"/>
              <a:gd name="connsiteX3" fmla="*/ 1204111 w 1204111"/>
              <a:gd name="connsiteY3" fmla="*/ 579422 h 2190939"/>
              <a:gd name="connsiteX4" fmla="*/ 552262 w 1204111"/>
              <a:gd name="connsiteY4" fmla="*/ 0 h 2190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4111" h="2190939">
                <a:moveTo>
                  <a:pt x="552262" y="0"/>
                </a:moveTo>
                <a:lnTo>
                  <a:pt x="0" y="660903"/>
                </a:lnTo>
                <a:lnTo>
                  <a:pt x="615636" y="2190939"/>
                </a:lnTo>
                <a:lnTo>
                  <a:pt x="1204111" y="579422"/>
                </a:lnTo>
                <a:lnTo>
                  <a:pt x="552262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733800" y="4114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angles can’t match up.</a:t>
            </a:r>
            <a:endParaRPr lang="en-US" dirty="0"/>
          </a:p>
        </p:txBody>
      </p:sp>
      <p:sp>
        <p:nvSpPr>
          <p:cNvPr id="35" name="Arc 34"/>
          <p:cNvSpPr/>
          <p:nvPr/>
        </p:nvSpPr>
        <p:spPr>
          <a:xfrm>
            <a:off x="2129073" y="4991100"/>
            <a:ext cx="381000" cy="381000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 rot="8166893">
            <a:off x="5825527" y="3566687"/>
            <a:ext cx="381000" cy="381000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6"/>
          <p:cNvSpPr/>
          <p:nvPr/>
        </p:nvSpPr>
        <p:spPr>
          <a:xfrm rot="8411723">
            <a:off x="3049601" y="3987226"/>
            <a:ext cx="381000" cy="381000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c 37"/>
          <p:cNvSpPr/>
          <p:nvPr/>
        </p:nvSpPr>
        <p:spPr>
          <a:xfrm rot="8411723">
            <a:off x="2979295" y="3969525"/>
            <a:ext cx="521612" cy="521612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c 38"/>
          <p:cNvSpPr/>
          <p:nvPr/>
        </p:nvSpPr>
        <p:spPr>
          <a:xfrm rot="18443319">
            <a:off x="5827850" y="5508702"/>
            <a:ext cx="381000" cy="381000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 39"/>
          <p:cNvSpPr/>
          <p:nvPr/>
        </p:nvSpPr>
        <p:spPr>
          <a:xfrm rot="18443319">
            <a:off x="5757545" y="5432202"/>
            <a:ext cx="521612" cy="521612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c 40"/>
          <p:cNvSpPr/>
          <p:nvPr/>
        </p:nvSpPr>
        <p:spPr>
          <a:xfrm rot="15241463">
            <a:off x="3553475" y="4975818"/>
            <a:ext cx="381000" cy="381000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/>
          <p:cNvSpPr/>
          <p:nvPr/>
        </p:nvSpPr>
        <p:spPr>
          <a:xfrm rot="15241463">
            <a:off x="3473027" y="4879954"/>
            <a:ext cx="521544" cy="521544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c 42"/>
          <p:cNvSpPr/>
          <p:nvPr/>
        </p:nvSpPr>
        <p:spPr>
          <a:xfrm rot="15241463">
            <a:off x="3320764" y="4799810"/>
            <a:ext cx="681832" cy="681832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rot="2470241">
            <a:off x="5193460" y="4308638"/>
            <a:ext cx="381000" cy="381000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rot="2470241">
            <a:off x="5113012" y="4212774"/>
            <a:ext cx="521544" cy="521544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2470241">
            <a:off x="5043043" y="4132630"/>
            <a:ext cx="681832" cy="681832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172200" y="3992494"/>
            <a:ext cx="700413" cy="700413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1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  <p:bldP spid="13" grpId="0" animBg="1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596646" indent="-514350"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=1.295</m:t>
                    </m:r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=−11</m:t>
                    </m:r>
                  </m:oMath>
                </a14:m>
                <a:endParaRPr lang="en-US" dirty="0" smtClean="0"/>
              </a:p>
              <a:p>
                <a:pPr marL="596646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=−1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596646" indent="-514350">
                  <a:buFont typeface="+mj-lt"/>
                  <a:buAutoNum type="arabicParenR" startAt="8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𝐹𝐺</m:t>
                    </m:r>
                    <m:r>
                      <a:rPr lang="en-US" i="1">
                        <a:latin typeface="Cambria Math"/>
                      </a:rPr>
                      <m:t>=3.9</m:t>
                    </m:r>
                  </m:oMath>
                </a14:m>
                <a:endParaRPr lang="en-US" dirty="0"/>
              </a:p>
              <a:p>
                <a:pPr marL="596646" indent="-514350">
                  <a:buAutoNum type="arabicParenR" startAt="8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𝐸𝐻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/>
              </a:p>
              <a:p>
                <a:pPr marL="596646" indent="-514350">
                  <a:buAutoNum type="arabicParenR" startAt="8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24°, 60°, 96°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11"/>
                </a:pPr>
                <a:r>
                  <a:rPr lang="en-US" dirty="0" smtClean="0"/>
                  <a:t>In </a:t>
                </a:r>
                <a:r>
                  <a:rPr lang="en-US" dirty="0"/>
                  <a:t>an isosceles right triangle, the two </a:t>
                </a:r>
                <a:r>
                  <a:rPr lang="en-US" dirty="0" err="1"/>
                  <a:t>nonright</a:t>
                </a:r>
                <a:r>
                  <a:rPr lang="en-US" dirty="0"/>
                  <a:t> angles </a:t>
                </a:r>
                <a:r>
                  <a:rPr lang="en-US" dirty="0" smtClean="0"/>
                  <a:t>have measures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45°</m:t>
                    </m:r>
                  </m:oMath>
                </a14:m>
                <a:r>
                  <a:rPr lang="en-US" dirty="0"/>
                  <a:t>.  Therefore, the ratio of </a:t>
                </a:r>
                <a:r>
                  <a:rPr lang="en-US" dirty="0" smtClean="0"/>
                  <a:t>any acute angle to the right angle </a:t>
                </a:r>
                <a:r>
                  <a:rPr lang="en-US" dirty="0"/>
                  <a:t>is 45:90 or 1:2.</a:t>
                </a:r>
              </a:p>
              <a:p>
                <a:pPr marL="596646" indent="-514350">
                  <a:buFont typeface="+mj-lt"/>
                  <a:buAutoNum type="arabicParenR" startAt="11"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r="-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191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874822" y="2050233"/>
            <a:ext cx="2925778" cy="38816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734793" y="4743000"/>
            <a:ext cx="4047007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1874822" y="5200200"/>
            <a:ext cx="2163778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791200" y="1562100"/>
            <a:ext cx="1981200" cy="4191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874822" y="4267200"/>
            <a:ext cx="5973778" cy="433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§7.2 </a:t>
            </a:r>
            <a:r>
              <a:rPr lang="en-US" dirty="0"/>
              <a:t>Similar Polygons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48" charset="2"/>
              <a:buNone/>
            </a:pPr>
            <a:r>
              <a:rPr lang="en-US" dirty="0"/>
              <a:t>Similar polygons have the same shape, but not the same size.</a:t>
            </a:r>
          </a:p>
          <a:p>
            <a:pPr>
              <a:buFont typeface="Wingdings" pitchFamily="48" charset="2"/>
              <a:buNone/>
            </a:pPr>
            <a:endParaRPr lang="en-US" dirty="0"/>
          </a:p>
          <a:p>
            <a:pPr>
              <a:buFont typeface="Wingdings" pitchFamily="48" charset="2"/>
              <a:buNone/>
            </a:pPr>
            <a:r>
              <a:rPr lang="en-US" dirty="0" smtClean="0"/>
              <a:t>Definition: </a:t>
            </a:r>
          </a:p>
          <a:p>
            <a:pPr>
              <a:buFont typeface="Wingdings" pitchFamily="48" charset="2"/>
              <a:buNone/>
            </a:pPr>
            <a:r>
              <a:rPr lang="en-US" dirty="0" smtClean="0"/>
              <a:t>Two polygons are similar if and only if their corresponding angles are congruent and their corresponding sides are proportional.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43000" y="56388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~ symbol is used to mean “is similar to”.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373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1" grpId="0" animBg="1"/>
      <p:bldP spid="18436" grpId="0" animBg="1"/>
      <p:bldP spid="18437" grpId="0" animBg="1"/>
      <p:bldP spid="18435" grpId="0" build="p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Writing Similarity Statements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48" charset="2"/>
              <a:buNone/>
            </a:pPr>
            <a:r>
              <a:rPr lang="en-US" sz="2400" dirty="0" smtClean="0"/>
              <a:t>Pentagon EJHGF ~ pentagon VWXTU.  </a:t>
            </a:r>
            <a:r>
              <a:rPr lang="en-US" sz="2400" dirty="0"/>
              <a:t>List the pairs of congruent angles, then write the ratios of corresponding sides in a statement of proportionality.</a:t>
            </a:r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443162"/>
            <a:ext cx="45720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181600" y="2667000"/>
            <a:ext cx="3200400" cy="3352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48" charset="2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Congruent Angles</a:t>
            </a:r>
          </a:p>
        </p:txBody>
      </p:sp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5171576" y="3101975"/>
          <a:ext cx="128551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5" imgW="647640" imgH="164880" progId="Equation.DSMT4">
                  <p:embed/>
                </p:oleObj>
              </mc:Choice>
              <mc:Fallback>
                <p:oleObj name="Equation" r:id="rId5" imgW="647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1576" y="3101975"/>
                        <a:ext cx="128551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5245100" y="3390900"/>
          <a:ext cx="13096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7" imgW="660240" imgH="203040" progId="Equation.DSMT4">
                  <p:embed/>
                </p:oleObj>
              </mc:Choice>
              <mc:Fallback>
                <p:oleObj name="Equation" r:id="rId7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3390900"/>
                        <a:ext cx="130968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5232400" y="3733800"/>
          <a:ext cx="133508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9" imgW="672840" imgH="164880" progId="Equation.DSMT4">
                  <p:embed/>
                </p:oleObj>
              </mc:Choice>
              <mc:Fallback>
                <p:oleObj name="Equation" r:id="rId9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733800"/>
                        <a:ext cx="1335088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5257800" y="4025900"/>
          <a:ext cx="12842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1" imgW="647640" imgH="177480" progId="Equation.DSMT4">
                  <p:embed/>
                </p:oleObj>
              </mc:Choice>
              <mc:Fallback>
                <p:oleObj name="Equation" r:id="rId11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025900"/>
                        <a:ext cx="128428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5245100" y="4330700"/>
          <a:ext cx="13096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13" imgW="660240" imgH="177480" progId="Equation.DSMT4">
                  <p:embed/>
                </p:oleObj>
              </mc:Choice>
              <mc:Fallback>
                <p:oleObj name="Equation" r:id="rId13" imgW="660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4330700"/>
                        <a:ext cx="130968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334000" y="4800600"/>
            <a:ext cx="3200400" cy="1371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48" charset="2"/>
              <a:buNone/>
              <a:tabLst/>
              <a:defRPr/>
            </a:pPr>
            <a:r>
              <a:rPr kumimoji="0" 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Side Ratios</a:t>
            </a:r>
          </a:p>
        </p:txBody>
      </p:sp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5029200" y="5181600"/>
          <a:ext cx="6794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15" imgW="342720" imgH="393480" progId="Equation.DSMT4">
                  <p:embed/>
                </p:oleObj>
              </mc:Choice>
              <mc:Fallback>
                <p:oleObj name="Equation" r:id="rId15" imgW="342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181600"/>
                        <a:ext cx="679450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5673725" y="5181600"/>
          <a:ext cx="8794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17" imgW="444240" imgH="393480" progId="Equation.DSMT4">
                  <p:embed/>
                </p:oleObj>
              </mc:Choice>
              <mc:Fallback>
                <p:oleObj name="Equation" r:id="rId17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181600"/>
                        <a:ext cx="87947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6502400" y="5181600"/>
          <a:ext cx="82867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19" imgW="419040" imgH="393480" progId="Equation.DSMT4">
                  <p:embed/>
                </p:oleObj>
              </mc:Choice>
              <mc:Fallback>
                <p:oleObj name="Equation" r:id="rId19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5181600"/>
                        <a:ext cx="828675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5" name="Object 25"/>
          <p:cNvGraphicFramePr>
            <a:graphicFrameLocks noChangeAspect="1"/>
          </p:cNvGraphicFramePr>
          <p:nvPr/>
        </p:nvGraphicFramePr>
        <p:xfrm>
          <a:off x="7440613" y="5181600"/>
          <a:ext cx="779462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21" imgW="393480" imgH="393480" progId="Equation.DSMT4">
                  <p:embed/>
                </p:oleObj>
              </mc:Choice>
              <mc:Fallback>
                <p:oleObj name="Equation" r:id="rId21" imgW="393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0613" y="5181600"/>
                        <a:ext cx="779462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6" name="Object 26"/>
          <p:cNvGraphicFramePr>
            <a:graphicFrameLocks noChangeAspect="1"/>
          </p:cNvGraphicFramePr>
          <p:nvPr/>
        </p:nvGraphicFramePr>
        <p:xfrm>
          <a:off x="8301038" y="5181600"/>
          <a:ext cx="804862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23" imgW="406080" imgH="393480" progId="Equation.DSMT4">
                  <p:embed/>
                </p:oleObj>
              </mc:Choice>
              <mc:Fallback>
                <p:oleObj name="Equation" r:id="rId2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1038" y="5181600"/>
                        <a:ext cx="804862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574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50" name="Picture 26" descr="C:\TEMP\Temporary Internet Files\Content.IE5\FUF4V48D\MC900434713[1].wmf"/>
          <p:cNvPicPr>
            <a:picLocks noChangeAspect="1" noChangeArrowheads="1"/>
          </p:cNvPicPr>
          <p:nvPr/>
        </p:nvPicPr>
        <p:blipFill>
          <a:blip r:embed="rId4" cstate="print">
            <a:lum bright="40000"/>
          </a:blip>
          <a:srcRect/>
          <a:stretch>
            <a:fillRect/>
          </a:stretch>
        </p:blipFill>
        <p:spPr bwMode="auto">
          <a:xfrm>
            <a:off x="6400801" y="4724400"/>
            <a:ext cx="914399" cy="1323975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Comparing Similar Polygons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48" charset="2"/>
              <a:buNone/>
            </a:pPr>
            <a:r>
              <a:rPr lang="en-US"/>
              <a:t>Decide if the figures are similar.  If they are similar, write a similarity statement.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3597" y="2247900"/>
            <a:ext cx="47371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434597" y="27051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729997" y="27051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053597" y="40767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348997" y="45339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406397" y="31623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092197" y="32385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872997" y="40005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863597" y="42291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5181600" y="2667000"/>
            <a:ext cx="3200400" cy="1600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48" charset="2"/>
              <a:buNone/>
              <a:tabLst/>
              <a:defRPr/>
            </a:pPr>
            <a:r>
              <a:rPr kumimoji="0" lang="en-US" sz="2000" b="0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congruent angles seem to lead us to say yes, but to be sure, the sides have to</a:t>
            </a:r>
            <a:r>
              <a:rPr kumimoji="0" lang="en-US" sz="2000" b="0" i="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proportional…</a:t>
            </a:r>
            <a:endParaRPr kumimoji="0" lang="en-US" sz="2000" b="0" i="0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6647" name="Object 23"/>
          <p:cNvGraphicFramePr>
            <a:graphicFrameLocks noChangeAspect="1"/>
          </p:cNvGraphicFramePr>
          <p:nvPr/>
        </p:nvGraphicFramePr>
        <p:xfrm>
          <a:off x="5943600" y="4191000"/>
          <a:ext cx="130968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6" imgW="660240" imgH="393480" progId="Equation.DSMT4">
                  <p:embed/>
                </p:oleObj>
              </mc:Choice>
              <mc:Fallback>
                <p:oleObj name="Equation" r:id="rId6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191000"/>
                        <a:ext cx="1309688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8" name="Object 24"/>
          <p:cNvGraphicFramePr>
            <a:graphicFrameLocks noChangeAspect="1"/>
          </p:cNvGraphicFramePr>
          <p:nvPr/>
        </p:nvGraphicFramePr>
        <p:xfrm>
          <a:off x="6178550" y="4191000"/>
          <a:ext cx="75565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8" imgW="380880" imgH="419040" progId="Equation.DSMT4">
                  <p:embed/>
                </p:oleObj>
              </mc:Choice>
              <mc:Fallback>
                <p:oleObj name="Equation" r:id="rId8" imgW="3808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0" y="4191000"/>
                        <a:ext cx="755650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/>
        </p:nvGraphicFramePr>
        <p:xfrm>
          <a:off x="6183313" y="5130800"/>
          <a:ext cx="731837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0" imgW="368280" imgH="393480" progId="Equation.DSMT4">
                  <p:embed/>
                </p:oleObj>
              </mc:Choice>
              <mc:Fallback>
                <p:oleObj name="Equation" r:id="rId10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3" y="5130800"/>
                        <a:ext cx="731837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2057400" y="5562600"/>
            <a:ext cx="5486400" cy="1600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48" charset="2"/>
              <a:buNone/>
              <a:tabLst/>
              <a:defRPr/>
            </a:pPr>
            <a:r>
              <a:rPr kumimoji="0" lang="en-US" sz="2000" b="0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Similarity Statement: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48" charset="2"/>
              <a:buNone/>
              <a:tabLst/>
              <a:defRPr/>
            </a:pPr>
            <a:r>
              <a:rPr lang="en-US" sz="2000" kern="0" dirty="0" smtClean="0">
                <a:latin typeface="+mn-lt"/>
                <a:ea typeface="+mn-ea"/>
              </a:rPr>
              <a:t>LMNK ~ BCDA</a:t>
            </a:r>
            <a:endParaRPr kumimoji="0" lang="en-US" sz="2000" b="0" i="0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10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3" dur="2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Similar Polygons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066800"/>
          </a:xfrm>
        </p:spPr>
        <p:txBody>
          <a:bodyPr/>
          <a:lstStyle/>
          <a:p>
            <a:pPr marL="82296" indent="0">
              <a:buNone/>
            </a:pPr>
            <a:r>
              <a:rPr lang="en-US" dirty="0" smtClean="0"/>
              <a:t>Decide if the figures are similar.  If they are, write a similarity statement.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2514600"/>
            <a:ext cx="524827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00525" y="3352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14925" y="3352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12519" y="318641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934325" y="318676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7.5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56238" y="2546879"/>
                <a:ext cx="2753762" cy="2835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 corresponding angles are congruent by the Right Angle Theorem, however corresponding sides are not proportional since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𝐸𝐹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𝐵𝐶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𝐹𝐺</m:t>
                        </m:r>
                      </m:den>
                    </m:f>
                  </m:oMath>
                </a14:m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38" y="2546879"/>
                <a:ext cx="2753762" cy="2835328"/>
              </a:xfrm>
              <a:prstGeom prst="rect">
                <a:avLst/>
              </a:prstGeom>
              <a:blipFill rotWithShape="1">
                <a:blip r:embed="rId3"/>
                <a:stretch>
                  <a:fillRect l="-3319" t="-1720" r="-6195" b="-1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40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try it.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77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>
                  <a:buFont typeface="Wingdings" pitchFamily="48" charset="2"/>
                  <a:buNone/>
                </a:pPr>
                <a:r>
                  <a:rPr lang="en-US" dirty="0" smtClean="0"/>
                  <a:t>List all pairs of congruent angles and write a statement of proportionality for the figures.</a:t>
                </a:r>
              </a:p>
              <a:p>
                <a:pPr>
                  <a:buFont typeface="Wingdings" pitchFamily="48" charset="2"/>
                  <a:buNone/>
                </a:pPr>
                <a:endParaRPr lang="en-US" dirty="0"/>
              </a:p>
              <a:p>
                <a:pPr marL="596646" indent="-514350">
                  <a:buFont typeface="Wingdings" pitchFamily="48" charset="2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𝑆𝑇𝑈</m:t>
                    </m:r>
                    <m:r>
                      <a:rPr lang="en-US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𝐶𝐷𝐸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Wingdings" pitchFamily="48" charset="2"/>
                  <a:buAutoNum type="arabicPeriod"/>
                </a:pPr>
                <a:endParaRPr lang="en-US" dirty="0"/>
              </a:p>
              <a:p>
                <a:pPr marL="596646" indent="-514350">
                  <a:buFont typeface="Wingdings" pitchFamily="48" charset="2"/>
                  <a:buAutoNum type="arabicPeriod"/>
                </a:pPr>
                <a:endParaRPr lang="en-US" dirty="0" smtClean="0"/>
              </a:p>
              <a:p>
                <a:pPr marL="596646" indent="-514350">
                  <a:buFont typeface="Wingdings" pitchFamily="48" charset="2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ΔLMN</m:t>
                    </m:r>
                    <m:r>
                      <a:rPr lang="en-US" b="0" i="0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𝐺𝐻𝐼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Wingdings" pitchFamily="48" charset="2"/>
                  <a:buAutoNum type="arabicPeriod"/>
                </a:pPr>
                <a:endParaRPr lang="en-US" dirty="0" smtClean="0"/>
              </a:p>
              <a:p>
                <a:pPr marL="596646" indent="-514350">
                  <a:buFont typeface="Wingdings" pitchFamily="48" charset="2"/>
                  <a:buAutoNum type="arabicPeriod"/>
                </a:pPr>
                <a:endParaRPr lang="en-US" dirty="0"/>
              </a:p>
              <a:p>
                <a:pPr marL="596646" indent="-514350">
                  <a:buFont typeface="Wingdings" pitchFamily="48" charset="2"/>
                  <a:buAutoNum type="arabicPeriod"/>
                </a:pPr>
                <a:r>
                  <a:rPr lang="en-US" dirty="0" smtClean="0"/>
                  <a:t>quadrilateral </a:t>
                </a:r>
                <a:r>
                  <a:rPr lang="en-US" i="1" dirty="0" smtClean="0"/>
                  <a:t>QRST</a:t>
                </a:r>
                <a:r>
                  <a:rPr lang="en-US" dirty="0" smtClean="0"/>
                  <a:t> ~ quadrilateral </a:t>
                </a:r>
                <a:r>
                  <a:rPr lang="en-US" i="1" dirty="0" smtClean="0"/>
                  <a:t>ABCD</a:t>
                </a:r>
                <a:endParaRPr lang="en-US" dirty="0"/>
              </a:p>
            </p:txBody>
          </p:sp>
        </mc:Choice>
        <mc:Fallback xmlns="">
          <p:sp>
            <p:nvSpPr>
              <p:cNvPr id="327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813" t="-3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388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 bwMode="auto">
          <a:xfrm>
            <a:off x="6515100" y="2981325"/>
            <a:ext cx="533400" cy="457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433935" y="1371600"/>
            <a:ext cx="685800" cy="609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962400" y="1905000"/>
            <a:ext cx="685800" cy="609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268332" y="1937442"/>
            <a:ext cx="685800" cy="609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5448300" y="3362325"/>
            <a:ext cx="533400" cy="457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4686300" y="1448554"/>
            <a:ext cx="685800" cy="609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48" charset="-128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Similar Polygons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48" charset="2"/>
              <a:buNone/>
            </a:pPr>
            <a:r>
              <a:rPr lang="en-US"/>
              <a:t>The quadrilateral BCDE is similar to quadrilateral HFGK.  Find the value of </a:t>
            </a:r>
            <a:r>
              <a:rPr lang="en-US" i="1"/>
              <a:t>z</a:t>
            </a:r>
            <a:r>
              <a:rPr lang="en-US"/>
              <a:t>.</a:t>
            </a: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500" y="2657475"/>
            <a:ext cx="5715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171700" y="260032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924300" y="381952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524500" y="336232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6591300" y="298132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z</a:t>
            </a:r>
            <a:endParaRPr 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485900" y="37433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22</a:t>
            </a:r>
          </a:p>
        </p:txBody>
      </p:sp>
      <p:graphicFrame>
        <p:nvGraphicFramePr>
          <p:cNvPr id="31776" name="Object 32"/>
          <p:cNvGraphicFramePr>
            <a:graphicFrameLocks noChangeAspect="1"/>
          </p:cNvGraphicFramePr>
          <p:nvPr/>
        </p:nvGraphicFramePr>
        <p:xfrm>
          <a:off x="4937125" y="5257800"/>
          <a:ext cx="57943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5" imgW="291960" imgH="393480" progId="Equation.DSMT4">
                  <p:embed/>
                </p:oleObj>
              </mc:Choice>
              <mc:Fallback>
                <p:oleObj name="Equation" r:id="rId5" imgW="291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25" y="5257800"/>
                        <a:ext cx="579438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77" name="Object 33"/>
          <p:cNvGraphicFramePr>
            <a:graphicFrameLocks noChangeAspect="1"/>
          </p:cNvGraphicFramePr>
          <p:nvPr/>
        </p:nvGraphicFramePr>
        <p:xfrm>
          <a:off x="4953000" y="5743575"/>
          <a:ext cx="5032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7" imgW="253800" imgH="177480" progId="Equation.DSMT4">
                  <p:embed/>
                </p:oleObj>
              </mc:Choice>
              <mc:Fallback>
                <p:oleObj name="Equation" r:id="rId7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743575"/>
                        <a:ext cx="50323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78" name="Object 34"/>
          <p:cNvGraphicFramePr>
            <a:graphicFrameLocks noChangeAspect="1"/>
          </p:cNvGraphicFramePr>
          <p:nvPr/>
        </p:nvGraphicFramePr>
        <p:xfrm>
          <a:off x="5562600" y="5489575"/>
          <a:ext cx="252412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9" imgW="126720" imgH="114120" progId="Equation.DSMT4">
                  <p:embed/>
                </p:oleObj>
              </mc:Choice>
              <mc:Fallback>
                <p:oleObj name="Equation" r:id="rId9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89575"/>
                        <a:ext cx="252412" cy="22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79" name="Object 35"/>
          <p:cNvGraphicFramePr>
            <a:graphicFrameLocks noChangeAspect="1"/>
          </p:cNvGraphicFramePr>
          <p:nvPr/>
        </p:nvGraphicFramePr>
        <p:xfrm>
          <a:off x="5816600" y="5314950"/>
          <a:ext cx="52863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11" imgW="266400" imgH="393480" progId="Equation.DSMT4">
                  <p:embed/>
                </p:oleObj>
              </mc:Choice>
              <mc:Fallback>
                <p:oleObj name="Equation" r:id="rId11" imgW="266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5314950"/>
                        <a:ext cx="528638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0" name="Object 36"/>
          <p:cNvGraphicFramePr>
            <a:graphicFrameLocks noChangeAspect="1"/>
          </p:cNvGraphicFramePr>
          <p:nvPr/>
        </p:nvGraphicFramePr>
        <p:xfrm>
          <a:off x="5791200" y="5724525"/>
          <a:ext cx="5032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13" imgW="253800" imgH="177480" progId="Equation.DSMT4">
                  <p:embed/>
                </p:oleObj>
              </mc:Choice>
              <mc:Fallback>
                <p:oleObj name="Equation" r:id="rId13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724525"/>
                        <a:ext cx="50323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1" name="Object 37"/>
          <p:cNvGraphicFramePr>
            <a:graphicFrameLocks noChangeAspect="1"/>
          </p:cNvGraphicFramePr>
          <p:nvPr/>
        </p:nvGraphicFramePr>
        <p:xfrm>
          <a:off x="5029200" y="5233988"/>
          <a:ext cx="376238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Equation" r:id="rId15" imgW="190440" imgH="419040" progId="Equation.DSMT4">
                  <p:embed/>
                </p:oleObj>
              </mc:Choice>
              <mc:Fallback>
                <p:oleObj name="Equation" r:id="rId15" imgW="1904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233988"/>
                        <a:ext cx="376238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2" name="Object 38"/>
          <p:cNvGraphicFramePr>
            <a:graphicFrameLocks noChangeAspect="1"/>
          </p:cNvGraphicFramePr>
          <p:nvPr/>
        </p:nvGraphicFramePr>
        <p:xfrm>
          <a:off x="5854700" y="5281613"/>
          <a:ext cx="40163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4" name="Equation" r:id="rId17" imgW="203040" imgH="393480" progId="Equation.DSMT4">
                  <p:embed/>
                </p:oleObj>
              </mc:Choice>
              <mc:Fallback>
                <p:oleObj name="Equation" r:id="rId17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5281613"/>
                        <a:ext cx="401638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3" name="Object 39"/>
          <p:cNvGraphicFramePr>
            <a:graphicFrameLocks noChangeAspect="1"/>
          </p:cNvGraphicFramePr>
          <p:nvPr/>
        </p:nvGraphicFramePr>
        <p:xfrm>
          <a:off x="6594475" y="5257800"/>
          <a:ext cx="90328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Equation" r:id="rId19" imgW="457200" imgH="419040" progId="Equation.DSMT4">
                  <p:embed/>
                </p:oleObj>
              </mc:Choice>
              <mc:Fallback>
                <p:oleObj name="Equation" r:id="rId19" imgW="457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4475" y="5257800"/>
                        <a:ext cx="903288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4" name="Object 40"/>
          <p:cNvGraphicFramePr>
            <a:graphicFrameLocks noChangeAspect="1"/>
          </p:cNvGraphicFramePr>
          <p:nvPr/>
        </p:nvGraphicFramePr>
        <p:xfrm>
          <a:off x="7646988" y="5584825"/>
          <a:ext cx="10033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Equation" r:id="rId21" imgW="507960" imgH="164880" progId="Equation.DSMT4">
                  <p:embed/>
                </p:oleObj>
              </mc:Choice>
              <mc:Fallback>
                <p:oleObj name="Equation" r:id="rId21" imgW="507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6988" y="5584825"/>
                        <a:ext cx="10033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5" name="Object 41"/>
          <p:cNvGraphicFramePr>
            <a:graphicFrameLocks noChangeAspect="1"/>
          </p:cNvGraphicFramePr>
          <p:nvPr/>
        </p:nvGraphicFramePr>
        <p:xfrm>
          <a:off x="7758113" y="5867400"/>
          <a:ext cx="7270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Equation" r:id="rId23" imgW="368280" imgH="164880" progId="Equation.DSMT4">
                  <p:embed/>
                </p:oleObj>
              </mc:Choice>
              <mc:Fallback>
                <p:oleObj name="Equation" r:id="rId23" imgW="368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8113" y="5867400"/>
                        <a:ext cx="7270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027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1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1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6" grpId="0" animBg="1"/>
      <p:bldP spid="14" grpId="0" animBg="1"/>
      <p:bldP spid="20" grpId="0" animBg="1"/>
      <p:bldP spid="13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try it.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2296" indent="0">
                  <a:buNone/>
                </a:pPr>
                <a:r>
                  <a:rPr lang="en-US" dirty="0" smtClean="0"/>
                  <a:t>Quadrilateral </a:t>
                </a:r>
                <a:r>
                  <a:rPr lang="en-US" i="1" dirty="0" smtClean="0"/>
                  <a:t>BCDE</a:t>
                </a:r>
                <a:r>
                  <a:rPr lang="en-US" dirty="0" smtClean="0"/>
                  <a:t> ~ quadrilateral </a:t>
                </a:r>
                <a:r>
                  <a:rPr lang="en-US" i="1" dirty="0" smtClean="0"/>
                  <a:t>WXYZ</a:t>
                </a:r>
                <a:r>
                  <a:rPr lang="en-US" dirty="0" smtClean="0"/>
                  <a:t> .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Find </a:t>
                </a:r>
                <a:r>
                  <a:rPr lang="en-US" i="1" dirty="0" smtClean="0"/>
                  <a:t>XY</a:t>
                </a:r>
                <a:r>
                  <a:rPr lang="en-US" dirty="0" smtClean="0"/>
                  <a:t>. 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76" t="-1652" r="-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 rotWithShape="1">
          <a:blip r:embed="rId3" cstate="print"/>
          <a:srcRect l="74196" b="12353"/>
          <a:stretch/>
        </p:blipFill>
        <p:spPr bwMode="auto">
          <a:xfrm>
            <a:off x="5867400" y="1981200"/>
            <a:ext cx="2852191" cy="3496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354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732</TotalTime>
  <Words>634</Words>
  <Application>Microsoft Office PowerPoint</Application>
  <PresentationFormat>On-screen Show (4:3)</PresentationFormat>
  <Paragraphs>98</Paragraphs>
  <Slides>11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Solstice</vt:lpstr>
      <vt:lpstr>Equation</vt:lpstr>
      <vt:lpstr>Wednesday, January 9, 2013</vt:lpstr>
      <vt:lpstr>Homework Check</vt:lpstr>
      <vt:lpstr>§7.2 Similar Polygons</vt:lpstr>
      <vt:lpstr>Writing Similarity Statements</vt:lpstr>
      <vt:lpstr>Comparing Similar Polygons</vt:lpstr>
      <vt:lpstr>Comparing Similar Polygons</vt:lpstr>
      <vt:lpstr>You try it.</vt:lpstr>
      <vt:lpstr>Use Similar Polygons</vt:lpstr>
      <vt:lpstr>You try it.</vt:lpstr>
      <vt:lpstr>Illustrating statements with pictures.</vt:lpstr>
      <vt:lpstr>Illustrating statements with pictures.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11</cp:revision>
  <dcterms:created xsi:type="dcterms:W3CDTF">2013-01-08T14:03:36Z</dcterms:created>
  <dcterms:modified xsi:type="dcterms:W3CDTF">2013-01-10T02:36:06Z</dcterms:modified>
</cp:coreProperties>
</file>